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03" autoAdjust="0"/>
  </p:normalViewPr>
  <p:slideViewPr>
    <p:cSldViewPr>
      <p:cViewPr varScale="1">
        <p:scale>
          <a:sx n="65" d="100"/>
          <a:sy n="65" d="100"/>
        </p:scale>
        <p:origin x="-1296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1"/>
            <a:ext cx="8568952" cy="2664296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E20000"/>
                </a:solidFill>
                <a:latin typeface="Bureausans-Bold"/>
              </a:rPr>
              <a:t>ФГОС-2021</a:t>
            </a:r>
            <a:r>
              <a:rPr lang="ru-RU" sz="6600" b="1" dirty="0">
                <a:solidFill>
                  <a:srgbClr val="E20000"/>
                </a:solidFill>
                <a:latin typeface="Bureausans-Bold"/>
              </a:rPr>
              <a:t/>
            </a:r>
            <a:br>
              <a:rPr lang="ru-RU" sz="6600" b="1" dirty="0">
                <a:solidFill>
                  <a:srgbClr val="E20000"/>
                </a:solidFill>
                <a:latin typeface="Bureausans-Bold"/>
              </a:rPr>
            </a:br>
            <a:r>
              <a:rPr lang="ru-RU" sz="6600" b="1" dirty="0">
                <a:solidFill>
                  <a:srgbClr val="E20000"/>
                </a:solidFill>
                <a:latin typeface="Bureausans-Bold"/>
              </a:rPr>
              <a:t>НОО и ООО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Bureausans-Regular"/>
              </a:rPr>
              <a:t>Обзор изменений стандартов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343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Изменили структуру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       содержательного раздела </a:t>
            </a:r>
            <a:r>
              <a:rPr lang="ru-RU" b="1" dirty="0"/>
              <a:t>ООП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-Добавили </a:t>
            </a:r>
            <a:r>
              <a:rPr lang="ru-RU" b="1" dirty="0"/>
              <a:t>рабочие </a:t>
            </a:r>
            <a:r>
              <a:rPr lang="ru-RU" b="1" dirty="0" smtClean="0"/>
              <a:t>программы учебных </a:t>
            </a:r>
            <a:r>
              <a:rPr lang="ru-RU" b="1" dirty="0"/>
              <a:t>модулей.</a:t>
            </a:r>
          </a:p>
          <a:p>
            <a:pPr marL="0" indent="0">
              <a:buNone/>
            </a:pPr>
            <a:r>
              <a:rPr lang="ru-RU" b="1" dirty="0" smtClean="0"/>
              <a:t>-На </a:t>
            </a:r>
            <a:r>
              <a:rPr lang="ru-RU" b="1" dirty="0"/>
              <a:t>уровне НОО </a:t>
            </a:r>
            <a:r>
              <a:rPr lang="ru-RU" b="1" dirty="0" smtClean="0"/>
              <a:t>убрали программу </a:t>
            </a:r>
            <a:r>
              <a:rPr lang="ru-RU" b="1" dirty="0"/>
              <a:t>коррекционной </a:t>
            </a:r>
            <a:r>
              <a:rPr lang="ru-RU" b="1" dirty="0" smtClean="0"/>
              <a:t>работы и </a:t>
            </a:r>
            <a:r>
              <a:rPr lang="ru-RU" b="1" dirty="0"/>
              <a:t>программу </a:t>
            </a:r>
            <a:r>
              <a:rPr lang="ru-RU" b="1" dirty="0" smtClean="0"/>
              <a:t>формирования экологической культуры, здорового </a:t>
            </a:r>
            <a:r>
              <a:rPr lang="ru-RU" b="1" dirty="0"/>
              <a:t>и безопасного </a:t>
            </a:r>
            <a:r>
              <a:rPr lang="ru-RU" b="1" dirty="0" smtClean="0"/>
              <a:t>образа жизни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smtClean="0"/>
              <a:t>-На </a:t>
            </a:r>
            <a:r>
              <a:rPr lang="ru-RU" b="1" dirty="0"/>
              <a:t>уровне ООО </a:t>
            </a:r>
            <a:r>
              <a:rPr lang="ru-RU" b="1" dirty="0" smtClean="0"/>
              <a:t>вместо программы </a:t>
            </a:r>
            <a:r>
              <a:rPr lang="ru-RU" b="1" dirty="0"/>
              <a:t>развития </a:t>
            </a:r>
            <a:r>
              <a:rPr lang="ru-RU" b="1" dirty="0" smtClean="0"/>
              <a:t>УУД указали программу </a:t>
            </a:r>
            <a:r>
              <a:rPr lang="ru-RU" b="1" dirty="0"/>
              <a:t>формирования </a:t>
            </a:r>
            <a:r>
              <a:rPr lang="ru-RU" b="1" dirty="0" smtClean="0"/>
              <a:t>УУД</a:t>
            </a:r>
            <a:r>
              <a:rPr lang="ru-RU" b="1" dirty="0"/>
              <a:t>.</a:t>
            </a:r>
          </a:p>
        </p:txBody>
      </p:sp>
      <p:pic>
        <p:nvPicPr>
          <p:cNvPr id="10242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9" y="332656"/>
            <a:ext cx="1014760" cy="101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33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Закрепили правила </a:t>
            </a:r>
            <a:r>
              <a:rPr lang="ru-RU" b="1" dirty="0"/>
              <a:t>деления</a:t>
            </a:r>
            <a:br>
              <a:rPr lang="ru-RU" b="1" dirty="0"/>
            </a:br>
            <a:r>
              <a:rPr lang="ru-RU" b="1" dirty="0" smtClean="0"/>
              <a:t>     учеников на группы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Образовательную деятельность </a:t>
            </a:r>
            <a:r>
              <a:rPr lang="ru-RU" dirty="0" smtClean="0"/>
              <a:t>в разных </a:t>
            </a:r>
            <a:r>
              <a:rPr lang="ru-RU" dirty="0"/>
              <a:t>группах </a:t>
            </a:r>
            <a:r>
              <a:rPr lang="ru-RU" dirty="0" smtClean="0"/>
              <a:t>можно реализовывать </a:t>
            </a:r>
            <a:r>
              <a:rPr lang="ru-RU" dirty="0"/>
              <a:t>по-разному – </a:t>
            </a:r>
            <a:r>
              <a:rPr lang="ru-RU" dirty="0" smtClean="0"/>
              <a:t>с учетом успеваемости, образовательных </a:t>
            </a:r>
            <a:r>
              <a:rPr lang="ru-RU" dirty="0"/>
              <a:t>потребностей </a:t>
            </a:r>
            <a:r>
              <a:rPr lang="ru-RU" dirty="0" smtClean="0"/>
              <a:t>и интересов</a:t>
            </a:r>
            <a:r>
              <a:rPr lang="ru-RU" dirty="0"/>
              <a:t>, психического </a:t>
            </a:r>
            <a:r>
              <a:rPr lang="ru-RU" dirty="0" smtClean="0"/>
              <a:t>и физического </a:t>
            </a:r>
            <a:r>
              <a:rPr lang="ru-RU" dirty="0"/>
              <a:t>здоровья, </a:t>
            </a:r>
            <a:r>
              <a:rPr lang="ru-RU" dirty="0" smtClean="0"/>
              <a:t>пола, общественных и профессиональных </a:t>
            </a:r>
            <a:r>
              <a:rPr lang="ru-RU" dirty="0"/>
              <a:t>целей детей, </a:t>
            </a:r>
            <a:r>
              <a:rPr lang="ru-RU" dirty="0" smtClean="0"/>
              <a:t>в том </a:t>
            </a:r>
            <a:r>
              <a:rPr lang="ru-RU" dirty="0"/>
              <a:t>числе с </a:t>
            </a:r>
            <a:r>
              <a:rPr lang="ru-RU" dirty="0" smtClean="0"/>
              <a:t>углубленным изучением отдельных предметных областей, предметов.</a:t>
            </a:r>
            <a:endParaRPr lang="ru-RU" dirty="0"/>
          </a:p>
        </p:txBody>
      </p:sp>
      <p:pic>
        <p:nvPicPr>
          <p:cNvPr id="11266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15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Изменили требования </a:t>
            </a:r>
            <a:r>
              <a:rPr lang="ru-RU" dirty="0"/>
              <a:t>к</a:t>
            </a:r>
            <a:br>
              <a:rPr lang="ru-RU" dirty="0"/>
            </a:br>
            <a:r>
              <a:rPr lang="ru-RU" dirty="0" smtClean="0"/>
              <a:t>        рабочей программе воспитания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Теперь она может, но не </a:t>
            </a:r>
            <a:r>
              <a:rPr lang="ru-RU" b="1" dirty="0" smtClean="0"/>
              <a:t>обязана включать </a:t>
            </a:r>
            <a:r>
              <a:rPr lang="ru-RU" b="1" dirty="0"/>
              <a:t>модули. Главное, </a:t>
            </a:r>
            <a:r>
              <a:rPr lang="ru-RU" b="1" dirty="0" smtClean="0"/>
              <a:t>описать четыре </a:t>
            </a:r>
            <a:r>
              <a:rPr lang="ru-RU" b="1" dirty="0"/>
              <a:t>обязательных раздела.</a:t>
            </a:r>
          </a:p>
          <a:p>
            <a:pPr marL="0" indent="0">
              <a:buNone/>
            </a:pPr>
            <a:r>
              <a:rPr lang="ru-RU" b="1" dirty="0"/>
              <a:t>Для ООО </a:t>
            </a:r>
            <a:r>
              <a:rPr lang="ru-RU" b="1" dirty="0" smtClean="0"/>
              <a:t>закрепили дополнительные </a:t>
            </a:r>
            <a:r>
              <a:rPr lang="ru-RU" b="1" dirty="0"/>
              <a:t>требования.</a:t>
            </a:r>
          </a:p>
          <a:p>
            <a:pPr marL="0" indent="0">
              <a:buNone/>
            </a:pPr>
            <a:r>
              <a:rPr lang="ru-RU" b="1" dirty="0"/>
              <a:t>Программа должна </a:t>
            </a:r>
            <a:r>
              <a:rPr lang="ru-RU" b="1" dirty="0" smtClean="0"/>
              <a:t>обеспечивать целостность образовательной среды</a:t>
            </a:r>
            <a:r>
              <a:rPr lang="ru-RU" b="1" dirty="0"/>
              <a:t>, самореализацию и</a:t>
            </a:r>
          </a:p>
          <a:p>
            <a:pPr marL="0" indent="0">
              <a:buNone/>
            </a:pPr>
            <a:r>
              <a:rPr lang="ru-RU" b="1" dirty="0"/>
              <a:t>практическую </a:t>
            </a:r>
            <a:r>
              <a:rPr lang="ru-RU" b="1" dirty="0" smtClean="0"/>
              <a:t>подготовку учеников</a:t>
            </a:r>
            <a:r>
              <a:rPr lang="ru-RU" b="1" dirty="0"/>
              <a:t>, </a:t>
            </a:r>
            <a:r>
              <a:rPr lang="ru-RU" b="1" dirty="0" smtClean="0"/>
              <a:t>учет социальных потребностей </a:t>
            </a:r>
            <a:r>
              <a:rPr lang="ru-RU" b="1" dirty="0"/>
              <a:t>семей и т.д.</a:t>
            </a:r>
          </a:p>
        </p:txBody>
      </p:sp>
      <p:pic>
        <p:nvPicPr>
          <p:cNvPr id="12290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73" y="116632"/>
            <a:ext cx="1086768" cy="108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304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Исключили норму об обучении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       педагогов </a:t>
            </a:r>
            <a:r>
              <a:rPr lang="ru-RU" b="1" dirty="0"/>
              <a:t>раз </a:t>
            </a:r>
            <a:r>
              <a:rPr lang="ru-RU" b="1" dirty="0" smtClean="0"/>
              <a:t>в три </a:t>
            </a:r>
            <a:r>
              <a:rPr lang="ru-RU" b="1" dirty="0"/>
              <a:t>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НО! </a:t>
            </a:r>
            <a:r>
              <a:rPr lang="ru-RU" b="1" dirty="0"/>
              <a:t>В Законе об образовании </a:t>
            </a:r>
            <a:r>
              <a:rPr lang="ru-RU" b="1" dirty="0" smtClean="0"/>
              <a:t>по-прежнему </a:t>
            </a:r>
            <a:r>
              <a:rPr lang="ru-RU" b="1" dirty="0"/>
              <a:t>закреплено, что </a:t>
            </a:r>
            <a:r>
              <a:rPr lang="ru-RU" b="1" dirty="0" smtClean="0"/>
              <a:t>педагог вправе </a:t>
            </a:r>
            <a:r>
              <a:rPr lang="ru-RU" b="1" dirty="0"/>
              <a:t>проходить </a:t>
            </a:r>
            <a:r>
              <a:rPr lang="ru-RU" b="1" dirty="0" smtClean="0"/>
              <a:t>ДПО </a:t>
            </a:r>
            <a:r>
              <a:rPr lang="ru-RU" b="1" dirty="0"/>
              <a:t>раз в </a:t>
            </a:r>
            <a:r>
              <a:rPr lang="ru-RU" b="1" dirty="0" smtClean="0"/>
              <a:t>три года </a:t>
            </a:r>
            <a:r>
              <a:rPr lang="ru-RU" b="1" dirty="0"/>
              <a:t>и обязан </a:t>
            </a:r>
            <a:r>
              <a:rPr lang="ru-RU" b="1" dirty="0" smtClean="0"/>
              <a:t>систематически повышать </a:t>
            </a:r>
            <a:r>
              <a:rPr lang="ru-RU" b="1" dirty="0"/>
              <a:t>квалификацию.</a:t>
            </a:r>
          </a:p>
          <a:p>
            <a:pPr marL="0" indent="0">
              <a:buNone/>
            </a:pPr>
            <a:r>
              <a:rPr lang="ru-RU" b="1" dirty="0"/>
              <a:t>Лучше сохранить график обучения</a:t>
            </a:r>
          </a:p>
          <a:p>
            <a:pPr marL="0" indent="0">
              <a:buNone/>
            </a:pPr>
            <a:r>
              <a:rPr lang="ru-RU" b="1" dirty="0"/>
              <a:t>«раз в три года».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Если работники будут </a:t>
            </a:r>
            <a:r>
              <a:rPr lang="ru-RU" b="1" dirty="0"/>
              <a:t>обучаться реже, то у</a:t>
            </a:r>
          </a:p>
          <a:p>
            <a:pPr marL="0" indent="0">
              <a:buNone/>
            </a:pPr>
            <a:r>
              <a:rPr lang="ru-RU" b="1" dirty="0"/>
              <a:t>проверяющих могут </a:t>
            </a:r>
            <a:r>
              <a:rPr lang="ru-RU" b="1" dirty="0" smtClean="0"/>
              <a:t>возникнуть вопросы</a:t>
            </a:r>
            <a:r>
              <a:rPr lang="ru-RU" b="1" dirty="0"/>
              <a:t>, не нарушает ли </a:t>
            </a:r>
            <a:r>
              <a:rPr lang="ru-RU" b="1" dirty="0" smtClean="0"/>
              <a:t>школа законодательство</a:t>
            </a:r>
            <a:r>
              <a:rPr lang="ru-RU" b="1" dirty="0"/>
              <a:t>.</a:t>
            </a:r>
          </a:p>
        </p:txBody>
      </p:sp>
      <p:pic>
        <p:nvPicPr>
          <p:cNvPr id="13314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942752" cy="94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025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Особенности обучения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детей с ОВЗ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Не используйте новый </a:t>
            </a:r>
            <a:r>
              <a:rPr lang="ru-RU" b="1" dirty="0" smtClean="0"/>
              <a:t>ФГОС НОО </a:t>
            </a:r>
            <a:r>
              <a:rPr lang="ru-RU" b="1" dirty="0"/>
              <a:t>для АООП НОО!</a:t>
            </a:r>
          </a:p>
          <a:p>
            <a:pPr marL="0" indent="0">
              <a:buNone/>
            </a:pPr>
            <a:r>
              <a:rPr lang="ru-RU" b="1" dirty="0"/>
              <a:t>АООП ООО </a:t>
            </a:r>
            <a:r>
              <a:rPr lang="ru-RU" b="1" dirty="0" smtClean="0"/>
              <a:t>можно разрабатывать </a:t>
            </a:r>
            <a:r>
              <a:rPr lang="ru-RU" b="1" dirty="0"/>
              <a:t>на основе нового</a:t>
            </a:r>
          </a:p>
          <a:p>
            <a:pPr marL="0" indent="0">
              <a:buNone/>
            </a:pPr>
            <a:r>
              <a:rPr lang="ru-RU" b="1" dirty="0"/>
              <a:t>ФГОС ООО. В него </a:t>
            </a:r>
            <a:r>
              <a:rPr lang="ru-RU" b="1" dirty="0" smtClean="0"/>
              <a:t>добавили вариации </a:t>
            </a:r>
            <a:r>
              <a:rPr lang="ru-RU" b="1" dirty="0"/>
              <a:t>предметов. </a:t>
            </a:r>
            <a:r>
              <a:rPr lang="ru-RU" b="1" dirty="0" smtClean="0"/>
              <a:t>Например, для </a:t>
            </a:r>
            <a:r>
              <a:rPr lang="ru-RU" b="1" dirty="0"/>
              <a:t>глухих и </a:t>
            </a:r>
            <a:r>
              <a:rPr lang="ru-RU" b="1" dirty="0" smtClean="0"/>
              <a:t>слабослышащих можно </a:t>
            </a:r>
            <a:r>
              <a:rPr lang="ru-RU" b="1" dirty="0"/>
              <a:t>не включать в </a:t>
            </a:r>
            <a:r>
              <a:rPr lang="ru-RU" b="1" dirty="0" smtClean="0"/>
              <a:t>программу музыку</a:t>
            </a:r>
            <a:r>
              <a:rPr lang="ru-RU" b="1" dirty="0"/>
              <a:t>. Вместо физкультуры </a:t>
            </a:r>
            <a:r>
              <a:rPr lang="ru-RU" b="1" dirty="0" smtClean="0"/>
              <a:t>надо внести </a:t>
            </a:r>
            <a:r>
              <a:rPr lang="ru-RU" b="1" dirty="0"/>
              <a:t>адаптивную физкультуру.</a:t>
            </a:r>
          </a:p>
          <a:p>
            <a:pPr marL="0" indent="0">
              <a:buNone/>
            </a:pPr>
            <a:r>
              <a:rPr lang="ru-RU" b="1" dirty="0"/>
              <a:t>Можно увеличить срок </a:t>
            </a:r>
            <a:r>
              <a:rPr lang="ru-RU" b="1" dirty="0" smtClean="0"/>
              <a:t>освоения АООП </a:t>
            </a:r>
            <a:r>
              <a:rPr lang="ru-RU" b="1" dirty="0"/>
              <a:t>до шести лет, а </a:t>
            </a:r>
            <a:r>
              <a:rPr lang="ru-RU" b="1" dirty="0" smtClean="0"/>
              <a:t>объем занятий </a:t>
            </a:r>
            <a:r>
              <a:rPr lang="ru-RU" b="1" dirty="0"/>
              <a:t>– до 6018 часов.</a:t>
            </a:r>
          </a:p>
        </p:txBody>
      </p:sp>
      <p:pic>
        <p:nvPicPr>
          <p:cNvPr id="14338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121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  Конкретизировали требования </a:t>
            </a:r>
            <a:r>
              <a:rPr lang="ru-RU" b="1" dirty="0"/>
              <a:t>к</a:t>
            </a:r>
            <a:br>
              <a:rPr lang="ru-RU" b="1" dirty="0"/>
            </a:br>
            <a:r>
              <a:rPr lang="ru-RU" b="1" dirty="0" smtClean="0"/>
              <a:t>         оснащению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На уровне ООО </a:t>
            </a:r>
            <a:r>
              <a:rPr lang="ru-RU" sz="3600" b="1" dirty="0" smtClean="0"/>
              <a:t>установили требования </a:t>
            </a:r>
            <a:r>
              <a:rPr lang="ru-RU" sz="3600" b="1" dirty="0"/>
              <a:t>к </a:t>
            </a:r>
            <a:r>
              <a:rPr lang="ru-RU" sz="3600" b="1" dirty="0" smtClean="0"/>
              <a:t>оснащению кабинетов </a:t>
            </a:r>
            <a:r>
              <a:rPr lang="ru-RU" sz="3600" b="1" dirty="0"/>
              <a:t>по отдельным</a:t>
            </a:r>
          </a:p>
          <a:p>
            <a:pPr marL="0" indent="0">
              <a:buNone/>
            </a:pPr>
            <a:r>
              <a:rPr lang="ru-RU" sz="3600" b="1" dirty="0"/>
              <a:t>предметным областям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  <p:pic>
        <p:nvPicPr>
          <p:cNvPr id="15362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16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  </a:t>
            </a:r>
            <a:r>
              <a:rPr lang="ru-RU" b="1" dirty="0" smtClean="0">
                <a:solidFill>
                  <a:srgbClr val="FF0000"/>
                </a:solidFill>
              </a:rPr>
              <a:t>Что </a:t>
            </a:r>
            <a:r>
              <a:rPr lang="ru-RU" b="1" dirty="0">
                <a:solidFill>
                  <a:srgbClr val="FF0000"/>
                </a:solidFill>
              </a:rPr>
              <a:t>делать с </a:t>
            </a:r>
            <a:r>
              <a:rPr lang="ru-RU" b="1" dirty="0" smtClean="0">
                <a:solidFill>
                  <a:srgbClr val="FF0000"/>
                </a:solidFill>
              </a:rPr>
              <a:t>учениками, которые                 продолжают обучаться </a:t>
            </a:r>
            <a:r>
              <a:rPr lang="ru-RU" b="1" dirty="0">
                <a:solidFill>
                  <a:srgbClr val="FF0000"/>
                </a:solidFill>
              </a:rPr>
              <a:t>в школе?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Их можно перевести </a:t>
            </a:r>
            <a:r>
              <a:rPr lang="ru-RU" b="1" dirty="0" smtClean="0"/>
              <a:t>на обучение </a:t>
            </a:r>
            <a:r>
              <a:rPr lang="ru-RU" b="1" dirty="0"/>
              <a:t>по новым</a:t>
            </a:r>
          </a:p>
          <a:p>
            <a:pPr marL="0" indent="0">
              <a:buNone/>
            </a:pPr>
            <a:r>
              <a:rPr lang="ru-RU" b="1" dirty="0"/>
              <a:t>ФГОС, если </a:t>
            </a:r>
            <a:r>
              <a:rPr lang="ru-RU" b="1" dirty="0" smtClean="0"/>
              <a:t>школа готова</a:t>
            </a:r>
            <a:r>
              <a:rPr lang="ru-RU" b="1" dirty="0"/>
              <a:t>, а родители дали</a:t>
            </a:r>
          </a:p>
          <a:p>
            <a:pPr marL="0" indent="0">
              <a:buNone/>
            </a:pPr>
            <a:r>
              <a:rPr lang="ru-RU" b="1" dirty="0"/>
              <a:t>согласие.</a:t>
            </a:r>
          </a:p>
        </p:txBody>
      </p:sp>
      <p:pic>
        <p:nvPicPr>
          <p:cNvPr id="16386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0744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37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6078"/>
            <a:ext cx="8229600" cy="2576858"/>
          </a:xfrm>
        </p:spPr>
        <p:txBody>
          <a:bodyPr>
            <a:normAutofit/>
          </a:bodyPr>
          <a:lstStyle/>
          <a:p>
            <a:r>
              <a:rPr lang="ru-RU" b="1" dirty="0"/>
              <a:t>16 июля </a:t>
            </a:r>
            <a:r>
              <a:rPr lang="ru-RU" b="1" dirty="0" smtClean="0"/>
              <a:t>2021 вступили </a:t>
            </a:r>
            <a:br>
              <a:rPr lang="ru-RU" b="1" dirty="0" smtClean="0"/>
            </a:br>
            <a:r>
              <a:rPr lang="ru-RU" b="1" dirty="0" smtClean="0"/>
              <a:t>в силу новые </a:t>
            </a:r>
            <a:r>
              <a:rPr lang="ru-RU" b="1" dirty="0"/>
              <a:t>ФГОС НОО и</a:t>
            </a:r>
            <a:br>
              <a:rPr lang="ru-RU" b="1" dirty="0"/>
            </a:br>
            <a:r>
              <a:rPr lang="ru-RU" b="1" dirty="0"/>
              <a:t>ООО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>
                <a:latin typeface="Bureausans-Bold"/>
              </a:rPr>
              <a:t>С 01.09.2022 </a:t>
            </a:r>
            <a:r>
              <a:rPr lang="ru-RU" sz="4000" b="1" dirty="0" smtClean="0">
                <a:latin typeface="Bureausans-Bold"/>
              </a:rPr>
              <a:t>школы принимают </a:t>
            </a:r>
            <a:r>
              <a:rPr lang="ru-RU" sz="4000" b="1" dirty="0">
                <a:latin typeface="Bureausans-Bold"/>
              </a:rPr>
              <a:t>в 1-е и </a:t>
            </a:r>
            <a:r>
              <a:rPr lang="ru-RU" sz="4000" b="1" dirty="0" smtClean="0">
                <a:latin typeface="Bureausans-Bold"/>
              </a:rPr>
              <a:t>5-е классы </a:t>
            </a:r>
            <a:r>
              <a:rPr lang="ru-RU" sz="4000" b="1" dirty="0">
                <a:latin typeface="Bureausans-Bold"/>
              </a:rPr>
              <a:t>на </a:t>
            </a:r>
            <a:r>
              <a:rPr lang="ru-RU" sz="4000" b="1" dirty="0" smtClean="0">
                <a:latin typeface="Bureausans-Bold"/>
              </a:rPr>
              <a:t>обучение только </a:t>
            </a:r>
            <a:r>
              <a:rPr lang="ru-RU" sz="4000" b="1" dirty="0">
                <a:latin typeface="Bureausans-Bold"/>
              </a:rPr>
              <a:t>по новым ФГОС</a:t>
            </a:r>
            <a:endParaRPr lang="ru-RU" sz="4000" dirty="0"/>
          </a:p>
        </p:txBody>
      </p:sp>
      <p:pic>
        <p:nvPicPr>
          <p:cNvPr id="2050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6078"/>
            <a:ext cx="1014760" cy="101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17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Bureausans-Bold"/>
              </a:rPr>
              <a:t>Уклон на</a:t>
            </a:r>
            <a:br>
              <a:rPr lang="ru-RU" b="1" dirty="0">
                <a:latin typeface="Bureausans-Bold"/>
              </a:rPr>
            </a:br>
            <a:r>
              <a:rPr lang="ru-RU" b="1" dirty="0">
                <a:latin typeface="Bureausans-Bold"/>
              </a:rPr>
              <a:t>вариативность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ФГОС </a:t>
            </a:r>
            <a:r>
              <a:rPr lang="ru-RU" b="1" dirty="0" smtClean="0"/>
              <a:t>обеспечивают вариативность содержания образовательных программ с </a:t>
            </a:r>
            <a:r>
              <a:rPr lang="ru-RU" b="1" dirty="0"/>
              <a:t>учетом </a:t>
            </a:r>
            <a:r>
              <a:rPr lang="ru-RU" b="1" dirty="0" smtClean="0"/>
              <a:t>образовательных потребностей </a:t>
            </a:r>
            <a:r>
              <a:rPr lang="ru-RU" b="1" dirty="0"/>
              <a:t>и </a:t>
            </a:r>
            <a:r>
              <a:rPr lang="ru-RU" b="1" dirty="0" smtClean="0"/>
              <a:t>способностей детей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Закрепили три способа, как </a:t>
            </a:r>
            <a:r>
              <a:rPr lang="ru-RU" b="1" dirty="0" smtClean="0">
                <a:solidFill>
                  <a:srgbClr val="FF0000"/>
                </a:solidFill>
              </a:rPr>
              <a:t>этого достичь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ru-RU" b="1" dirty="0" smtClean="0"/>
              <a:t>1. Сочетать </a:t>
            </a:r>
            <a:r>
              <a:rPr lang="ru-RU" b="1" dirty="0"/>
              <a:t>предметы, </a:t>
            </a:r>
            <a:r>
              <a:rPr lang="ru-RU" b="1" dirty="0" smtClean="0"/>
              <a:t>курсы, модули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ru-RU" b="1" dirty="0" smtClean="0"/>
              <a:t>2. Вводить </a:t>
            </a:r>
            <a:r>
              <a:rPr lang="ru-RU" b="1" dirty="0"/>
              <a:t>углубленное </a:t>
            </a:r>
            <a:r>
              <a:rPr lang="ru-RU" b="1" dirty="0" smtClean="0"/>
              <a:t>изучение предмета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ru-RU" b="1" dirty="0" smtClean="0"/>
              <a:t>3. Разрабатывать </a:t>
            </a:r>
            <a:r>
              <a:rPr lang="ru-RU" b="1" dirty="0"/>
              <a:t>И У П.</a:t>
            </a:r>
          </a:p>
        </p:txBody>
      </p:sp>
      <p:pic>
        <p:nvPicPr>
          <p:cNvPr id="3074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56" y="181992"/>
            <a:ext cx="1237432" cy="123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679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64219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Bureausans-Bold"/>
              </a:rPr>
              <a:t>Уточнили </a:t>
            </a:r>
            <a:r>
              <a:rPr lang="ru-RU" b="1" dirty="0" smtClean="0">
                <a:latin typeface="Bureausans-Bold"/>
              </a:rPr>
              <a:t>и расширили</a:t>
            </a:r>
            <a:r>
              <a:rPr lang="ru-RU" b="1" dirty="0">
                <a:latin typeface="Bureausans-Bold"/>
              </a:rPr>
              <a:t/>
            </a:r>
            <a:br>
              <a:rPr lang="ru-RU" b="1" dirty="0">
                <a:latin typeface="Bureausans-Bold"/>
              </a:rPr>
            </a:br>
            <a:r>
              <a:rPr lang="ru-RU" b="1" dirty="0">
                <a:latin typeface="Bureausans-Bold"/>
              </a:rPr>
              <a:t>требования </a:t>
            </a:r>
            <a:r>
              <a:rPr lang="ru-RU" b="1" dirty="0" smtClean="0">
                <a:latin typeface="Bureausans-Bold"/>
              </a:rPr>
              <a:t>к результатам</a:t>
            </a:r>
            <a:r>
              <a:rPr lang="ru-RU" b="1" dirty="0">
                <a:latin typeface="Bureausans-Bold"/>
              </a:rPr>
              <a:t/>
            </a:r>
            <a:br>
              <a:rPr lang="ru-RU" b="1" dirty="0">
                <a:latin typeface="Bureausans-Bold"/>
              </a:rPr>
            </a:br>
            <a:r>
              <a:rPr lang="ru-RU" b="1" dirty="0">
                <a:latin typeface="Bureausans-Bold"/>
              </a:rPr>
              <a:t>освоения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204864"/>
            <a:ext cx="8856984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Затронули все виды – </a:t>
            </a:r>
            <a:r>
              <a:rPr lang="ru-RU" b="1" dirty="0" smtClean="0"/>
              <a:t>личностные, </a:t>
            </a:r>
            <a:r>
              <a:rPr lang="ru-RU" b="1" dirty="0" err="1" smtClean="0"/>
              <a:t>метапредметные</a:t>
            </a:r>
            <a:r>
              <a:rPr lang="ru-RU" b="1" dirty="0" smtClean="0"/>
              <a:t> </a:t>
            </a:r>
            <a:r>
              <a:rPr lang="ru-RU" b="1" dirty="0"/>
              <a:t>и </a:t>
            </a:r>
            <a:r>
              <a:rPr lang="ru-RU" b="1" dirty="0" smtClean="0"/>
              <a:t>предметные результаты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/>
              <a:t>Добавили результаты по </a:t>
            </a:r>
            <a:r>
              <a:rPr lang="ru-RU" b="1" dirty="0" smtClean="0"/>
              <a:t>каждому модулю </a:t>
            </a:r>
            <a:r>
              <a:rPr lang="ru-RU" sz="3500" b="1" dirty="0" smtClean="0"/>
              <a:t>ОРКСЭ</a:t>
            </a:r>
            <a:r>
              <a:rPr lang="ru-RU" sz="3500" b="1" dirty="0"/>
              <a:t>.</a:t>
            </a:r>
          </a:p>
          <a:p>
            <a:pPr marL="0" indent="0">
              <a:buNone/>
            </a:pPr>
            <a:r>
              <a:rPr lang="ru-RU" b="1" dirty="0"/>
              <a:t>На уровне ООО </a:t>
            </a:r>
            <a:r>
              <a:rPr lang="ru-RU" b="1" dirty="0" smtClean="0"/>
              <a:t>установили требования к предметным результатам </a:t>
            </a:r>
            <a:r>
              <a:rPr lang="ru-RU" b="1" dirty="0"/>
              <a:t>при углубленном</a:t>
            </a:r>
          </a:p>
          <a:p>
            <a:pPr marL="0" indent="0">
              <a:buNone/>
            </a:pPr>
            <a:r>
              <a:rPr lang="ru-RU" b="1" dirty="0"/>
              <a:t>изучении некоторых предметов.</a:t>
            </a:r>
          </a:p>
        </p:txBody>
      </p:sp>
      <p:pic>
        <p:nvPicPr>
          <p:cNvPr id="4098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086768" cy="108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04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ureausans-Bold"/>
              </a:rPr>
              <a:t>    Унифицировали содержание</a:t>
            </a:r>
            <a:r>
              <a:rPr lang="ru-RU" b="1" dirty="0">
                <a:latin typeface="Bureausans-Bold"/>
              </a:rPr>
              <a:t/>
            </a:r>
            <a:br>
              <a:rPr lang="ru-RU" b="1" dirty="0">
                <a:latin typeface="Bureausans-Bold"/>
              </a:rPr>
            </a:br>
            <a:r>
              <a:rPr lang="ru-RU" b="1" dirty="0" smtClean="0">
                <a:latin typeface="Bureausans-Bold"/>
              </a:rPr>
              <a:t>     пояснительной записки </a:t>
            </a:r>
            <a:r>
              <a:rPr lang="ru-RU" b="1" dirty="0">
                <a:latin typeface="Bureausans-Bold"/>
              </a:rPr>
              <a:t>ООП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На уровне НОО больше не </a:t>
            </a:r>
            <a:r>
              <a:rPr lang="ru-RU" b="1" dirty="0" smtClean="0"/>
              <a:t>нужно указывать </a:t>
            </a:r>
            <a:r>
              <a:rPr lang="ru-RU" b="1" dirty="0"/>
              <a:t>состав </a:t>
            </a:r>
            <a:r>
              <a:rPr lang="ru-RU" b="1" dirty="0" smtClean="0"/>
              <a:t>участников образовательных </a:t>
            </a:r>
            <a:r>
              <a:rPr lang="ru-RU" b="1" dirty="0"/>
              <a:t>отношений </a:t>
            </a:r>
            <a:r>
              <a:rPr lang="ru-RU" b="1" dirty="0" smtClean="0"/>
              <a:t>и общие </a:t>
            </a:r>
            <a:r>
              <a:rPr lang="ru-RU" b="1" dirty="0"/>
              <a:t>подходы к </a:t>
            </a:r>
            <a:r>
              <a:rPr lang="ru-RU" b="1" dirty="0" smtClean="0"/>
              <a:t>организации внеурочной </a:t>
            </a:r>
            <a:r>
              <a:rPr lang="ru-RU" b="1" dirty="0"/>
              <a:t>деятельности.</a:t>
            </a:r>
          </a:p>
          <a:p>
            <a:pPr marL="0" indent="0">
              <a:buNone/>
            </a:pPr>
            <a:r>
              <a:rPr lang="ru-RU" b="1" dirty="0"/>
              <a:t>На уровне ООО добавили </a:t>
            </a:r>
            <a:r>
              <a:rPr lang="ru-RU" b="1" dirty="0" smtClean="0"/>
              <a:t>общую характеристику </a:t>
            </a:r>
            <a:r>
              <a:rPr lang="ru-RU" b="1" dirty="0"/>
              <a:t>программы.</a:t>
            </a:r>
          </a:p>
          <a:p>
            <a:pPr marL="0" indent="0">
              <a:buNone/>
            </a:pPr>
            <a:r>
              <a:rPr lang="ru-RU" b="1" dirty="0"/>
              <a:t>Для обоих уровней </a:t>
            </a:r>
            <a:r>
              <a:rPr lang="ru-RU" b="1" dirty="0" smtClean="0"/>
              <a:t>заменили подходы </a:t>
            </a:r>
            <a:r>
              <a:rPr lang="ru-RU" b="1" dirty="0"/>
              <a:t>к </a:t>
            </a:r>
            <a:r>
              <a:rPr lang="ru-RU" b="1" dirty="0" smtClean="0"/>
              <a:t>формированию программы </a:t>
            </a:r>
            <a:r>
              <a:rPr lang="ru-RU" b="1" dirty="0"/>
              <a:t>и задачи ее </a:t>
            </a:r>
            <a:r>
              <a:rPr lang="ru-RU" b="1" dirty="0" smtClean="0"/>
              <a:t>реализации на </a:t>
            </a:r>
            <a:r>
              <a:rPr lang="ru-RU" b="1" dirty="0"/>
              <a:t>механизмы реализации ООП.</a:t>
            </a:r>
          </a:p>
        </p:txBody>
      </p:sp>
      <p:pic>
        <p:nvPicPr>
          <p:cNvPr id="5122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4678"/>
            <a:ext cx="1014760" cy="101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99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</a:t>
            </a:r>
            <a:r>
              <a:rPr lang="ru-RU" b="1" dirty="0" smtClean="0"/>
              <a:t>Унифицировали требования </a:t>
            </a:r>
            <a:r>
              <a:rPr lang="ru-RU" b="1" dirty="0"/>
              <a:t>к</a:t>
            </a:r>
            <a:br>
              <a:rPr lang="ru-RU" b="1" dirty="0"/>
            </a:br>
            <a:r>
              <a:rPr lang="ru-RU" b="1" dirty="0" smtClean="0"/>
              <a:t>рабочим программам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Все рабочие программы:</a:t>
            </a:r>
          </a:p>
          <a:p>
            <a:pPr marL="0" indent="0">
              <a:buNone/>
            </a:pPr>
            <a:r>
              <a:rPr lang="ru-RU" dirty="0"/>
              <a:t>- надо формировать с </a:t>
            </a:r>
            <a:r>
              <a:rPr lang="ru-RU" dirty="0" smtClean="0"/>
              <a:t>учетом рабочей программы </a:t>
            </a:r>
            <a:r>
              <a:rPr lang="ru-RU" dirty="0"/>
              <a:t>воспитания;</a:t>
            </a:r>
          </a:p>
          <a:p>
            <a:pPr marL="0" indent="0">
              <a:buNone/>
            </a:pPr>
            <a:r>
              <a:rPr lang="ru-RU" dirty="0"/>
              <a:t>- должны содержать </a:t>
            </a:r>
            <a:r>
              <a:rPr lang="ru-RU" dirty="0" smtClean="0"/>
              <a:t>указание на </a:t>
            </a:r>
            <a:r>
              <a:rPr lang="ru-RU" dirty="0"/>
              <a:t>возможность </a:t>
            </a:r>
            <a:r>
              <a:rPr lang="ru-RU" dirty="0" smtClean="0"/>
              <a:t>использования электронных </a:t>
            </a:r>
            <a:r>
              <a:rPr lang="ru-RU" dirty="0"/>
              <a:t>образовательных</a:t>
            </a:r>
          </a:p>
          <a:p>
            <a:pPr marL="0" indent="0">
              <a:buNone/>
            </a:pPr>
            <a:r>
              <a:rPr lang="ru-RU" dirty="0"/>
              <a:t>ресурсов при освоении всех тем.</a:t>
            </a:r>
          </a:p>
          <a:p>
            <a:pPr marL="0" indent="0">
              <a:buNone/>
            </a:pPr>
            <a:r>
              <a:rPr lang="ru-RU" dirty="0"/>
              <a:t>В рабочих программах </a:t>
            </a:r>
            <a:r>
              <a:rPr lang="ru-RU" dirty="0" smtClean="0"/>
              <a:t>внеурочной деятельности </a:t>
            </a:r>
            <a:r>
              <a:rPr lang="ru-RU" dirty="0"/>
              <a:t>надо </a:t>
            </a:r>
            <a:r>
              <a:rPr lang="ru-RU" dirty="0" smtClean="0"/>
              <a:t>дополнительно указать </a:t>
            </a:r>
            <a:r>
              <a:rPr lang="ru-RU" dirty="0"/>
              <a:t>форму проведения занятия.</a:t>
            </a:r>
          </a:p>
        </p:txBody>
      </p:sp>
      <p:pic>
        <p:nvPicPr>
          <p:cNvPr id="6146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41" y="116632"/>
            <a:ext cx="1230784" cy="123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81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Скорректировали учебные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       предметы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На уровне НОО </a:t>
            </a:r>
            <a:r>
              <a:rPr lang="ru-RU" b="1" dirty="0" smtClean="0"/>
              <a:t>появились предметы </a:t>
            </a:r>
            <a:r>
              <a:rPr lang="ru-RU" b="1" dirty="0"/>
              <a:t>и модули.</a:t>
            </a:r>
          </a:p>
          <a:p>
            <a:pPr marL="0" indent="0">
              <a:buNone/>
            </a:pPr>
            <a:r>
              <a:rPr lang="ru-RU" b="1" dirty="0"/>
              <a:t>На уровне ООО </a:t>
            </a:r>
            <a:r>
              <a:rPr lang="ru-RU" b="1" dirty="0" smtClean="0"/>
              <a:t>заменили некоторые </a:t>
            </a:r>
            <a:r>
              <a:rPr lang="ru-RU" b="1" dirty="0"/>
              <a:t>предметы на курсы.</a:t>
            </a:r>
          </a:p>
          <a:p>
            <a:pPr marL="0" indent="0">
              <a:buNone/>
            </a:pPr>
            <a:r>
              <a:rPr lang="ru-RU" dirty="0"/>
              <a:t>Например, в предметной </a:t>
            </a:r>
            <a:r>
              <a:rPr lang="ru-RU" dirty="0" smtClean="0"/>
              <a:t>области «Математика </a:t>
            </a:r>
            <a:r>
              <a:rPr lang="ru-RU" dirty="0"/>
              <a:t>и </a:t>
            </a:r>
            <a:r>
              <a:rPr lang="ru-RU" dirty="0" smtClean="0"/>
              <a:t>информатика» оставили </a:t>
            </a:r>
            <a:r>
              <a:rPr lang="ru-RU" dirty="0"/>
              <a:t>только предметы</a:t>
            </a:r>
          </a:p>
          <a:p>
            <a:pPr marL="0" indent="0">
              <a:buNone/>
            </a:pPr>
            <a:r>
              <a:rPr lang="ru-RU" dirty="0"/>
              <a:t>«Математика» </a:t>
            </a:r>
            <a:r>
              <a:rPr lang="ru-RU" dirty="0" smtClean="0"/>
              <a:t>и «Информатика</a:t>
            </a:r>
            <a:r>
              <a:rPr lang="ru-RU" dirty="0"/>
              <a:t>». В математику</a:t>
            </a:r>
          </a:p>
          <a:p>
            <a:pPr marL="0" indent="0">
              <a:buNone/>
            </a:pPr>
            <a:r>
              <a:rPr lang="ru-RU" dirty="0"/>
              <a:t>вошли курсы «Алгебра</a:t>
            </a:r>
            <a:r>
              <a:rPr lang="ru-RU" dirty="0" smtClean="0"/>
              <a:t>», «</a:t>
            </a:r>
            <a:r>
              <a:rPr lang="ru-RU" dirty="0"/>
              <a:t>Геометрия</a:t>
            </a:r>
            <a:r>
              <a:rPr lang="ru-RU" dirty="0" smtClean="0"/>
              <a:t>», «</a:t>
            </a:r>
            <a:r>
              <a:rPr lang="ru-RU" dirty="0"/>
              <a:t>Вероятность </a:t>
            </a:r>
            <a:r>
              <a:rPr lang="ru-RU" dirty="0" smtClean="0"/>
              <a:t>и статистика</a:t>
            </a:r>
            <a:r>
              <a:rPr lang="ru-RU" dirty="0"/>
              <a:t>».</a:t>
            </a:r>
          </a:p>
        </p:txBody>
      </p:sp>
      <p:pic>
        <p:nvPicPr>
          <p:cNvPr id="7170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4000"/>
            <a:ext cx="1086768" cy="108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35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 Изменили подход к родному </a:t>
            </a:r>
            <a:br>
              <a:rPr lang="ru-RU" b="1" dirty="0" smtClean="0"/>
            </a:br>
            <a:r>
              <a:rPr lang="ru-RU" b="1" dirty="0" smtClean="0"/>
              <a:t>         языку и второму иностранному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Было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51520" y="2174875"/>
            <a:ext cx="4245868" cy="39512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Изучение родного языка было обязательным для </a:t>
            </a:r>
            <a:r>
              <a:rPr lang="ru-RU" sz="3200" b="1" dirty="0"/>
              <a:t>всех, </a:t>
            </a:r>
            <a:r>
              <a:rPr lang="ru-RU" sz="3200" b="1" dirty="0" smtClean="0"/>
              <a:t>а второго иностранного –на уровне ООО</a:t>
            </a:r>
            <a:r>
              <a:rPr lang="ru-RU" sz="3200" b="1" dirty="0"/>
              <a:t>.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B050"/>
                </a:solidFill>
              </a:rPr>
              <a:t>Стало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283969" y="2174874"/>
            <a:ext cx="4752528" cy="44224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Изучение родного </a:t>
            </a:r>
            <a:r>
              <a:rPr lang="ru-RU" sz="2800" b="1" dirty="0"/>
              <a:t>и</a:t>
            </a:r>
          </a:p>
          <a:p>
            <a:pPr marL="0" indent="0">
              <a:buNone/>
            </a:pPr>
            <a:r>
              <a:rPr lang="ru-RU" sz="2800" b="1" dirty="0" smtClean="0"/>
              <a:t>второго иностранного</a:t>
            </a:r>
            <a:endParaRPr lang="ru-RU" sz="2800" b="1" dirty="0"/>
          </a:p>
          <a:p>
            <a:pPr marL="0" indent="0">
              <a:buNone/>
            </a:pPr>
            <a:r>
              <a:rPr lang="ru-RU" sz="2800" b="1" dirty="0"/>
              <a:t>языка </a:t>
            </a:r>
            <a:r>
              <a:rPr lang="ru-RU" sz="2800" b="1" dirty="0" smtClean="0"/>
              <a:t>можно организовать</a:t>
            </a:r>
            <a:r>
              <a:rPr lang="ru-RU" sz="2800" b="1" dirty="0"/>
              <a:t>,</a:t>
            </a:r>
          </a:p>
          <a:p>
            <a:pPr marL="0" indent="0">
              <a:buNone/>
            </a:pPr>
            <a:r>
              <a:rPr lang="ru-RU" sz="2800" b="1" dirty="0"/>
              <a:t>если для </a:t>
            </a:r>
            <a:r>
              <a:rPr lang="ru-RU" sz="2800" b="1" dirty="0" smtClean="0"/>
              <a:t>этого есть </a:t>
            </a:r>
            <a:r>
              <a:rPr lang="ru-RU" sz="2800" b="1" dirty="0"/>
              <a:t>условия в</a:t>
            </a:r>
          </a:p>
          <a:p>
            <a:pPr marL="0" indent="0">
              <a:buNone/>
            </a:pPr>
            <a:r>
              <a:rPr lang="ru-RU" sz="2800" b="1" dirty="0"/>
              <a:t>школе </a:t>
            </a:r>
            <a:r>
              <a:rPr lang="ru-RU" sz="2800" b="1" dirty="0" smtClean="0"/>
              <a:t>и заявление родителей</a:t>
            </a:r>
            <a:r>
              <a:rPr lang="ru-RU" sz="2800" b="1" dirty="0"/>
              <a:t>.</a:t>
            </a:r>
          </a:p>
        </p:txBody>
      </p:sp>
      <p:pic>
        <p:nvPicPr>
          <p:cNvPr id="8194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5911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736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   Изменили объем часов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        аудиторной нагрузки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Было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000" b="1" dirty="0"/>
              <a:t>ФГОС НОО:</a:t>
            </a:r>
          </a:p>
          <a:p>
            <a:pPr marL="0" indent="0">
              <a:buNone/>
            </a:pPr>
            <a:r>
              <a:rPr lang="ru-RU" sz="2600" dirty="0"/>
              <a:t>– 2904 –</a:t>
            </a:r>
          </a:p>
          <a:p>
            <a:pPr marL="0" indent="0">
              <a:buNone/>
            </a:pPr>
            <a:r>
              <a:rPr lang="ru-RU" sz="2600" dirty="0"/>
              <a:t>минимум</a:t>
            </a:r>
          </a:p>
          <a:p>
            <a:pPr marL="0" indent="0">
              <a:buNone/>
            </a:pPr>
            <a:r>
              <a:rPr lang="ru-RU" sz="2600" dirty="0"/>
              <a:t>– 3345 –</a:t>
            </a:r>
          </a:p>
          <a:p>
            <a:pPr marL="0" indent="0">
              <a:buNone/>
            </a:pPr>
            <a:r>
              <a:rPr lang="ru-RU" sz="2600" dirty="0"/>
              <a:t>максимум.</a:t>
            </a:r>
          </a:p>
          <a:p>
            <a:pPr marL="0" indent="0">
              <a:buNone/>
            </a:pPr>
            <a:r>
              <a:rPr lang="ru-RU" sz="3000" b="1" dirty="0"/>
              <a:t>ФГОС ООО:</a:t>
            </a:r>
          </a:p>
          <a:p>
            <a:pPr marL="0" indent="0">
              <a:buNone/>
            </a:pPr>
            <a:r>
              <a:rPr lang="ru-RU" sz="2600" dirty="0"/>
              <a:t>– 5267 –</a:t>
            </a:r>
          </a:p>
          <a:p>
            <a:pPr marL="0" indent="0">
              <a:buNone/>
            </a:pPr>
            <a:r>
              <a:rPr lang="ru-RU" sz="2600" dirty="0"/>
              <a:t>минимум</a:t>
            </a:r>
          </a:p>
          <a:p>
            <a:pPr marL="0" indent="0">
              <a:buNone/>
            </a:pPr>
            <a:r>
              <a:rPr lang="ru-RU" sz="2600" dirty="0"/>
              <a:t>– 6020 –</a:t>
            </a:r>
          </a:p>
          <a:p>
            <a:pPr marL="0" indent="0">
              <a:buNone/>
            </a:pPr>
            <a:r>
              <a:rPr lang="ru-RU" sz="2600" dirty="0"/>
              <a:t>максимум.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B050"/>
                </a:solidFill>
              </a:rPr>
              <a:t>Стало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000" b="1" dirty="0"/>
              <a:t>ФГОС НОО:</a:t>
            </a:r>
          </a:p>
          <a:p>
            <a:pPr marL="0" indent="0">
              <a:buNone/>
            </a:pPr>
            <a:r>
              <a:rPr lang="ru-RU" sz="2600" dirty="0"/>
              <a:t>– 2954 –</a:t>
            </a:r>
          </a:p>
          <a:p>
            <a:pPr marL="0" indent="0">
              <a:buNone/>
            </a:pPr>
            <a:r>
              <a:rPr lang="ru-RU" sz="2600" dirty="0"/>
              <a:t>минимум</a:t>
            </a:r>
          </a:p>
          <a:p>
            <a:pPr marL="0" indent="0">
              <a:buNone/>
            </a:pPr>
            <a:r>
              <a:rPr lang="ru-RU" sz="2600" dirty="0"/>
              <a:t>– 3190 –</a:t>
            </a:r>
          </a:p>
          <a:p>
            <a:pPr marL="0" indent="0">
              <a:buNone/>
            </a:pPr>
            <a:r>
              <a:rPr lang="ru-RU" sz="2600" dirty="0"/>
              <a:t>максимум.</a:t>
            </a:r>
          </a:p>
          <a:p>
            <a:pPr marL="0" indent="0">
              <a:buNone/>
            </a:pPr>
            <a:r>
              <a:rPr lang="ru-RU" sz="3000" b="1" dirty="0"/>
              <a:t>ФГОС ООО:</a:t>
            </a:r>
          </a:p>
          <a:p>
            <a:pPr marL="0" indent="0">
              <a:buNone/>
            </a:pPr>
            <a:r>
              <a:rPr lang="ru-RU" sz="2600" dirty="0"/>
              <a:t>– 5058 –</a:t>
            </a:r>
          </a:p>
          <a:p>
            <a:pPr marL="0" indent="0">
              <a:buNone/>
            </a:pPr>
            <a:r>
              <a:rPr lang="ru-RU" sz="2600" dirty="0"/>
              <a:t>минимум</a:t>
            </a:r>
          </a:p>
          <a:p>
            <a:pPr marL="0" indent="0">
              <a:buNone/>
            </a:pPr>
            <a:r>
              <a:rPr lang="ru-RU" sz="2600" dirty="0"/>
              <a:t>– 5549 –</a:t>
            </a:r>
          </a:p>
          <a:p>
            <a:pPr marL="0" indent="0">
              <a:buNone/>
            </a:pPr>
            <a:r>
              <a:rPr lang="ru-RU" sz="2600" dirty="0"/>
              <a:t>максимум.</a:t>
            </a:r>
          </a:p>
        </p:txBody>
      </p:sp>
      <p:pic>
        <p:nvPicPr>
          <p:cNvPr id="9218" name="Picture 2" descr="C:\Users\Пользователь\Desktop\герб школ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1230784" cy="123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506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654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ФГОС-2021 НОО и ООО</vt:lpstr>
      <vt:lpstr>16 июля 2021 вступили  в силу новые ФГОС НОО и ООО</vt:lpstr>
      <vt:lpstr>Уклон на вариативность</vt:lpstr>
      <vt:lpstr>Уточнили и расширили требования к результатам освоения</vt:lpstr>
      <vt:lpstr>    Унифицировали содержание      пояснительной записки ООП</vt:lpstr>
      <vt:lpstr>      Унифицировали требования к рабочим программам</vt:lpstr>
      <vt:lpstr>      Скорректировали учебные         предметы</vt:lpstr>
      <vt:lpstr>    Изменили подход к родному           языку и второму иностранному</vt:lpstr>
      <vt:lpstr>          Изменили объем часов         аудиторной нагрузки</vt:lpstr>
      <vt:lpstr>        Изменили структуру         содержательного раздела ООП</vt:lpstr>
      <vt:lpstr>       Закрепили правила деления      учеников на группы</vt:lpstr>
      <vt:lpstr>          Изменили требования к         рабочей программе воспитания</vt:lpstr>
      <vt:lpstr>       Исключили норму об обучении         педагогов раз в три года</vt:lpstr>
      <vt:lpstr>Особенности обучения детей с ОВЗ</vt:lpstr>
      <vt:lpstr>        Конкретизировали требования к          оснащению</vt:lpstr>
      <vt:lpstr>      Что делать с учениками, которые                 продолжают обучаться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ФГОС-2021 НОО и ООО</dc:title>
  <cp:lastModifiedBy>Пользователь</cp:lastModifiedBy>
  <cp:revision>17</cp:revision>
  <dcterms:modified xsi:type="dcterms:W3CDTF">2022-01-04T18:58:18Z</dcterms:modified>
</cp:coreProperties>
</file>